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56" r:id="rId3"/>
    <p:sldId id="257" r:id="rId4"/>
    <p:sldId id="258" r:id="rId5"/>
    <p:sldId id="260" r:id="rId6"/>
    <p:sldId id="259" r:id="rId7"/>
    <p:sldId id="272" r:id="rId8"/>
    <p:sldId id="261" r:id="rId9"/>
    <p:sldId id="262" r:id="rId10"/>
    <p:sldId id="263" r:id="rId11"/>
    <p:sldId id="264" r:id="rId12"/>
    <p:sldId id="271" r:id="rId13"/>
    <p:sldId id="268" r:id="rId14"/>
    <p:sldId id="269" r:id="rId15"/>
    <p:sldId id="270" r:id="rId16"/>
    <p:sldId id="266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87" d="100"/>
          <a:sy n="87" d="100"/>
        </p:scale>
        <p:origin x="-3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6E728-C6D1-48CE-9130-944FDDEED4B9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E2497-CDFD-4F4A-BCE8-97CD7A639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how this paper came to be i.e. my experience as an ESL teacher, noticed “traumatic learning,” and looked for alternatives.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E2497-CDFD-4F4A-BCE8-97CD7A6396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CCA0-C7FA-4935-9B00-CE5E3AA799A4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8275-7B13-44AD-A6C6-01E76BF1C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đổi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lớp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đại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sát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b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0" dirty="0" err="1" smtClean="0">
                <a:latin typeface="Arial" pitchFamily="34" charset="0"/>
                <a:cs typeface="Arial" pitchFamily="34" charset="0"/>
              </a:rPr>
              <a:t>lũy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Th.S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Nick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Gwozdziewycz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vi (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dường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(3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ngày học cuối cùng, sinh viên báo cáo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Ban đầu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họ không thích phương pháp này nhưng rồi họ dần dà thấy thích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vị và khuyến khích việc đọc, viết, nghe và tư duy phê phán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i="1" baseline="0" smtClean="0">
                <a:latin typeface="Times New Roman" pitchFamily="18" charset="0"/>
                <a:cs typeface="Times New Roman" pitchFamily="18" charset="0"/>
              </a:rPr>
              <a:t> duy phê phán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– quá</a:t>
            </a:r>
            <a:r>
              <a:rPr lang="en-US" sz="2400" baseline="0" smtClean="0">
                <a:latin typeface="Times New Roman" pitchFamily="18" charset="0"/>
                <a:cs typeface="Times New Roman" pitchFamily="18" charset="0"/>
              </a:rPr>
              <a:t> trình  xử lý chủ động và khéo léo  khái niệm, ứng dụng, phân tích, tổng hợp, đánh giá thông tin để đạt được câu trả lời hoặc kết luận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…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dường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chắc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luận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liệu tham khảo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40000" lnSpcReduction="20000"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Cameron, B. &amp; Meyer, B. (2006). 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Self Design: Nurturing Genius through Natural Learning.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Boulder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Colorido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USA: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Sentient Publications, LLC.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Cranton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P. (1994). 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Understanding and Promoting Transformative Learning: A Guide for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Educators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	Adults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San Francisco,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California, USA: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Jossey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-Bass.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Covey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S. R. (2004). 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The 7 Habits of Highly Effective People.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New York,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New York, USA: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Gallo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M. L. (2001).  Immigrant workers’ journeys through a new culture:  Exploring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transformative 	learning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Studies in the Education of Adults.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33(2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Gardner, J. F.  (1978). 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The Experience of Knowledge.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New 	York, New York, USA: The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Myrin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Institute, Inc. for Adult Education.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Herber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M. S. (1998).  Perspective Transformation in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Preservice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Teachers.  Unpublished doctoral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dissertation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 Memphis,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Tennessee, USA: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University of Memphis.  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Huang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J., and Brown, K. (2009).  Cultural factors affecting Chinese ESL students’ academic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129(4), 643-653.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Janik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D. (2004). 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A Neurobiological Theory and Method of Language Acquisition.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Munich, Germany:  	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Lincom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Europa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Janik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D.S. (2005).  </a:t>
            </a: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Unlock the Genius Within.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Lanham,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Maryland, USA: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Rowman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and Littlefield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Education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liệu tham khảo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25000" lnSpcReduction="20000"/>
          </a:bodyPr>
          <a:lstStyle/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King, K. P. (2000).  The adult ESL experience:  Facilitating perspective transformation in the classroom.  	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Adult Basic Education,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10(2).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Mezirow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J. (1996).  Toward a learning theory of adult literacy.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Adult Basic Education,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6(3), 115-126.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Mezirow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J. (1978).  Perspective Transformation.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Adult Education,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28, 100-110.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Mezirow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J., and Associates (2000).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Learning as Transformation: Critical Perspectives on a Theory in 	Progress.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San Francisco, USA: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Jossey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-Bass.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Montessori, M. (1996).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The Secret of Childhood.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New York, USA: </a:t>
            </a:r>
            <a:r>
              <a:rPr lang="en-US" sz="5600" dirty="0" err="1" smtClean="0">
                <a:latin typeface="Times New Roman" pitchFamily="18" charset="0"/>
                <a:cs typeface="Times New Roman" pitchFamily="18" charset="0"/>
              </a:rPr>
              <a:t>Ballantine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National Research Counsel (2000).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How People Learn:  Brain, Mind, Experience, and School.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Washington, 	D.C., USA :  National Academy Press. 	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Oliver, Z. (2010).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Falling but Fulfilled:  Reflections on Multiple Intelligences.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 Honolulu, Hawaii, USA:  Savant 	Books and Publications.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Snow, C. P. (1998).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The Two Cultures.  University Press, Cambridge, United Kingdom.  </a:t>
            </a:r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Taylor, E. W. (2007). An update of transformative learning theory:  A critical review of the empirical research (1999-2005).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International Journal of Lifelong Education,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26(2), 173-191.</a:t>
            </a:r>
          </a:p>
          <a:p>
            <a:endParaRPr lang="en-US" sz="5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Taylor, E. W. (2008).  Transformative learning theory.  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New Directions for Adult and Continuing Education,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119, 5-15.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INSERT VIDEO HERE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sát một lớp học truyền thống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trưa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học truyền thống có phải là cách thức duy nhất mà sinh viên có thể học hay chúng ta có cách tốt hơn?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Hoa </a:t>
            </a:r>
            <a:r>
              <a:rPr lang="en-US" sz="2800" baseline="0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 (NRC)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(2000)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Tại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khác nhau trong lịch sử, các học giả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rằng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môi trường giáo dục chính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lựa chọn tài năng hơn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phát triển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NRC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Cambridge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Oxford.” – C.P. Snow (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Anh)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chúng ta có thể làm tốt hơn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Goethe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đắn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-J. F. Gardner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ngụy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hảo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.”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-C.P. Snow (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tác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giả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dục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kern="1200" baseline="0" dirty="0" err="1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giả</a:t>
            </a:r>
            <a:r>
              <a:rPr lang="en-US" sz="3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Quan sát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một lớp học biến đổi ở bậc cao học – Phần giới thiệu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tảng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vi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cong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miễn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sz="4400" kern="120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Quan sát</a:t>
            </a:r>
            <a:r>
              <a:rPr lang="en-US" sz="4400" kern="1200" baseline="0" smtClean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một lớp học biến đổi ở bậc cao học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viên không phải là người có quyền quyết định tuyệt đối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viên đóng vai trò của một đồng nghiệp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Ban đầu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sinh viên cảm thấy không thoải mái với điều này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mtClean="0">
                <a:latin typeface="Times New Roman" pitchFamily="18" charset="0"/>
                <a:cs typeface="Times New Roman" pitchFamily="18" charset="0"/>
              </a:rPr>
              <a:t>Thậm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chi họ còn nghi ngờ năng lực của giảng viên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Ban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quản lý trường cũng rất hoài nghi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aseline="0" smtClean="0">
                <a:latin typeface="Times New Roman" pitchFamily="18" charset="0"/>
                <a:cs typeface="Times New Roman" pitchFamily="18" charset="0"/>
              </a:rPr>
              <a:t> lẽ họ e ngại việc thiếu những khái niệm truyền thống (vd: giảng viên là chuyên gia)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aseline="0" dirty="0" err="1" smtClean="0"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6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aseline="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1216</Words>
  <Application>Microsoft Office PowerPoint</Application>
  <PresentationFormat>On-screen Show (4:3)</PresentationFormat>
  <Paragraphs>112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Phương pháp học tập chuyển đổi tại lớp học sau đại học: Quan sát tích lũy</vt:lpstr>
      <vt:lpstr>Học tập chuyển đổi là gì?</vt:lpstr>
      <vt:lpstr>Quan sát một lớp học truyền thống…</vt:lpstr>
      <vt:lpstr>Lớp học truyền thống có phải là cách thức duy nhất mà sinh viên có thể học hay chúng ta có cách tốt hơn? </vt:lpstr>
      <vt:lpstr>Đây có phải là định nghĩa về giáo dục?</vt:lpstr>
      <vt:lpstr>Liệu chúng ta có thể làm tốt hơn?</vt:lpstr>
      <vt:lpstr>Quan sát một lớp học biến đổi ở bậc cao học – Phần giới thiệu</vt:lpstr>
      <vt:lpstr>Quan sát một lớp học biến đổi ở bậc cao học   </vt:lpstr>
      <vt:lpstr>Quan sát một lớp học chuyển đổi sau đại học (tt)</vt:lpstr>
      <vt:lpstr>Quan sát một lớp học chuyển đổi sau đại học (tt)</vt:lpstr>
      <vt:lpstr>Quan sát một lớp học chuyển đổi sau đại học (tt)</vt:lpstr>
      <vt:lpstr>Quan sát một lớp học chuyển đổi sau đại học (tt)</vt:lpstr>
      <vt:lpstr>Quan sát một lớp học chuyển đổi sau đại học (tt)</vt:lpstr>
      <vt:lpstr>Quan sát một lớp học chuyển đổi sau đại học (tt)</vt:lpstr>
      <vt:lpstr>Thảo luận</vt:lpstr>
      <vt:lpstr>Tài liệu tham khảo</vt:lpstr>
      <vt:lpstr>Tài liệu tham khảo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Transformative Learning in a Graduate Level Classroom:  A Third Party Empirical Observation</dc:title>
  <dc:creator>Gwozdziewycz</dc:creator>
  <cp:lastModifiedBy>dgbao</cp:lastModifiedBy>
  <cp:revision>83</cp:revision>
  <dcterms:created xsi:type="dcterms:W3CDTF">2011-04-13T16:50:59Z</dcterms:created>
  <dcterms:modified xsi:type="dcterms:W3CDTF">2011-07-11T07:47:10Z</dcterms:modified>
</cp:coreProperties>
</file>